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19"/>
  </p:notesMasterIdLst>
  <p:sldIdLst>
    <p:sldId id="256" r:id="rId5"/>
    <p:sldId id="337" r:id="rId6"/>
    <p:sldId id="1762" r:id="rId7"/>
    <p:sldId id="1805" r:id="rId8"/>
    <p:sldId id="1800" r:id="rId9"/>
    <p:sldId id="1802" r:id="rId10"/>
    <p:sldId id="1803" r:id="rId11"/>
    <p:sldId id="1804" r:id="rId12"/>
    <p:sldId id="1801" r:id="rId13"/>
    <p:sldId id="1806" r:id="rId14"/>
    <p:sldId id="1807" r:id="rId15"/>
    <p:sldId id="1808" r:id="rId16"/>
    <p:sldId id="1809" r:id="rId17"/>
    <p:sldId id="1768" r:id="rId18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246"/>
    <p:restoredTop sz="97155"/>
  </p:normalViewPr>
  <p:slideViewPr>
    <p:cSldViewPr snapToGrid="0">
      <p:cViewPr varScale="1">
        <p:scale>
          <a:sx n="60" d="100"/>
          <a:sy n="60" d="100"/>
        </p:scale>
        <p:origin x="176" y="40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F5F48-6FA9-9442-BDD4-4F99F1611D1C}" type="datetimeFigureOut">
              <a:t>21.02.2024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7DF35-FD52-344B-8073-8810C278A25C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355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21.02.2024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3811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985899" y="1806180"/>
            <a:ext cx="3240088" cy="912019"/>
          </a:xfrm>
        </p:spPr>
        <p:txBody>
          <a:bodyPr anchor="ctr"/>
          <a:lstStyle>
            <a:lvl1pPr marL="0" indent="0" algn="r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4422180" y="1806180"/>
            <a:ext cx="3240088" cy="912019"/>
          </a:xfrm>
        </p:spPr>
        <p:txBody>
          <a:bodyPr anchor="ctr"/>
          <a:lstStyle>
            <a:lvl1pPr marL="0" indent="0" algn="l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867135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21.02.2024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8990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21.02.2024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94978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21.02.2024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40554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31801" y="138950"/>
            <a:ext cx="8280400" cy="5238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 b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Roboto Black"/>
                <a:cs typeface="Roboto Black"/>
              </a:defRPr>
            </a:lvl2pPr>
            <a:lvl3pPr>
              <a:defRPr>
                <a:latin typeface="Roboto Black"/>
                <a:cs typeface="Roboto Black"/>
              </a:defRPr>
            </a:lvl3pPr>
            <a:lvl4pPr>
              <a:defRPr>
                <a:latin typeface="Roboto Black"/>
                <a:cs typeface="Roboto Black"/>
              </a:defRPr>
            </a:lvl4pPr>
            <a:lvl5pPr>
              <a:defRPr>
                <a:latin typeface="Roboto Black"/>
                <a:cs typeface="Roboto Black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540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064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A1F307D5-111E-EB7E-C2C6-F8D4863D0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965447"/>
            <a:ext cx="2403231" cy="1212605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0069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21.02.2024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91306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21.02.2024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2543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21.02.2024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66411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21.02.2024</a:t>
            </a:fld>
            <a:endParaRPr lang="pl-PL">
              <a:uFillTx/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164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21.02.2024</a:t>
            </a:fld>
            <a:endParaRPr lang="pl-PL">
              <a:uFillTx/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246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21.02.2024</a:t>
            </a:fld>
            <a:endParaRPr lang="pl-PL">
              <a:uFillTx/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628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21.02.2024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460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1FA8B05-0052-1A4C-B7E6-43F0EFB84FAB}" type="datetimeFigureOut">
              <a:rPr lang="pl-PL" smtClean="0">
                <a:uFillTx/>
              </a:rPr>
              <a:t>21.02.2024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958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9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8" r:id="rId14"/>
    <p:sldLayoutId id="2147483690" r:id="rId15"/>
  </p:sldLayoutIdLst>
  <p:txStyles>
    <p:titleStyle>
      <a:lvl1pPr algn="ctr" defTabSz="685800" rtl="0" eaLnBrk="1" latinLnBrk="0" hangingPunct="1">
        <a:spcBef>
          <a:spcPct val="0"/>
        </a:spcBef>
        <a:buNone/>
        <a:defRPr sz="33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9FD9C9-0860-B025-037D-432802A3F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AutoML</a:t>
            </a:r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3037D59A-7E94-BCE3-4894-E2D71D1A8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PyCaret</a:t>
            </a:r>
            <a:r>
              <a:rPr lang="pl-PL" dirty="0"/>
              <a:t> vs Auto </a:t>
            </a:r>
            <a:r>
              <a:rPr lang="pl-PL" dirty="0" err="1"/>
              <a:t>Gluon</a:t>
            </a:r>
            <a:r>
              <a:rPr lang="pl-PL" dirty="0"/>
              <a:t> vs Auto </a:t>
            </a:r>
            <a:r>
              <a:rPr lang="pl-PL" dirty="0" err="1"/>
              <a:t>Keras</a:t>
            </a:r>
            <a:br>
              <a:rPr lang="pl-PL" dirty="0"/>
            </a:br>
            <a:r>
              <a:rPr lang="pl-PL" dirty="0" err="1"/>
              <a:t>Feb</a:t>
            </a:r>
            <a:r>
              <a:rPr lang="pl-PL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363662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F895A8B0-F330-415C-39E1-70CC5185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33" y="0"/>
            <a:ext cx="55445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05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tHub - keras-team/autokeras: AutoML library for deep learning">
            <a:extLst>
              <a:ext uri="{FF2B5EF4-FFF2-40B4-BE49-F238E27FC236}">
                <a16:creationId xmlns:a16="http://schemas.microsoft.com/office/drawing/2014/main" id="{97DECC7F-2985-8FE2-181C-6E9E28889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112921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01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548BB7A2-9565-1A71-D419-49F9C8C87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54" y="0"/>
            <a:ext cx="53445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16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FD2BDD28-49FC-984D-6769-54658456F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262" y="0"/>
            <a:ext cx="58174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03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403231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/>
              <a:t>Ideas for Your projects</a:t>
            </a:r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A7AAA606-693D-00D6-200D-DBFA5C8BEE80}"/>
              </a:ext>
            </a:extLst>
          </p:cNvPr>
          <p:cNvGrpSpPr/>
          <p:nvPr/>
        </p:nvGrpSpPr>
        <p:grpSpPr>
          <a:xfrm>
            <a:off x="3698960" y="296727"/>
            <a:ext cx="4543336" cy="569385"/>
            <a:chOff x="4384764" y="957942"/>
            <a:chExt cx="4543336" cy="569385"/>
          </a:xfrm>
        </p:grpSpPr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F2F96085-65B0-C834-3479-0C9C43EA5936}"/>
                </a:ext>
              </a:extLst>
            </p:cNvPr>
            <p:cNvSpPr/>
            <p:nvPr/>
          </p:nvSpPr>
          <p:spPr>
            <a:xfrm>
              <a:off x="4572000" y="957942"/>
              <a:ext cx="4356100" cy="56605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45C35C81-2822-4BFD-78A3-C93147F2DC9D}"/>
                </a:ext>
              </a:extLst>
            </p:cNvPr>
            <p:cNvSpPr/>
            <p:nvPr/>
          </p:nvSpPr>
          <p:spPr>
            <a:xfrm>
              <a:off x="4384764" y="957942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/>
                <a:t>1</a:t>
              </a: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D5599DD7-5631-5315-53BB-63A2A162645E}"/>
                </a:ext>
              </a:extLst>
            </p:cNvPr>
            <p:cNvSpPr txBox="1"/>
            <p:nvPr/>
          </p:nvSpPr>
          <p:spPr>
            <a:xfrm>
              <a:off x="5082913" y="1004107"/>
              <a:ext cx="34298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400" dirty="0" err="1"/>
                <a:t>Substitute training stage with AutoML in Your pipeline (e.g. in Kedro)</a:t>
              </a:r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8B5EEE27-7808-4A4D-5CE2-EC7A4A60ECB4}"/>
              </a:ext>
            </a:extLst>
          </p:cNvPr>
          <p:cNvGrpSpPr/>
          <p:nvPr/>
        </p:nvGrpSpPr>
        <p:grpSpPr>
          <a:xfrm>
            <a:off x="3698960" y="1236450"/>
            <a:ext cx="4543336" cy="738664"/>
            <a:chOff x="4384764" y="888136"/>
            <a:chExt cx="4543336" cy="738664"/>
          </a:xfrm>
        </p:grpSpPr>
        <p:sp>
          <p:nvSpPr>
            <p:cNvPr id="21" name="Prostokąt 20">
              <a:extLst>
                <a:ext uri="{FF2B5EF4-FFF2-40B4-BE49-F238E27FC236}">
                  <a16:creationId xmlns:a16="http://schemas.microsoft.com/office/drawing/2014/main" id="{BF7BC81A-BEA7-C59D-9B4A-8ECFABC9BDFE}"/>
                </a:ext>
              </a:extLst>
            </p:cNvPr>
            <p:cNvSpPr/>
            <p:nvPr/>
          </p:nvSpPr>
          <p:spPr>
            <a:xfrm>
              <a:off x="4571999" y="957942"/>
              <a:ext cx="4356099" cy="56605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71D3E393-68B9-F174-BD02-5AB2C088E0A0}"/>
                </a:ext>
              </a:extLst>
            </p:cNvPr>
            <p:cNvSpPr/>
            <p:nvPr/>
          </p:nvSpPr>
          <p:spPr>
            <a:xfrm>
              <a:off x="4384764" y="957942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/>
                <a:t>2</a:t>
              </a:r>
            </a:p>
          </p:txBody>
        </p:sp>
        <p:sp>
          <p:nvSpPr>
            <p:cNvPr id="23" name="pole tekstowe 22">
              <a:extLst>
                <a:ext uri="{FF2B5EF4-FFF2-40B4-BE49-F238E27FC236}">
                  <a16:creationId xmlns:a16="http://schemas.microsoft.com/office/drawing/2014/main" id="{D26F40E9-8A07-7BAF-6FBA-A377593C345B}"/>
                </a:ext>
              </a:extLst>
            </p:cNvPr>
            <p:cNvSpPr txBox="1"/>
            <p:nvPr/>
          </p:nvSpPr>
          <p:spPr>
            <a:xfrm>
              <a:off x="5082913" y="888136"/>
              <a:ext cx="384518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400" dirty="0" err="1"/>
                <a:t>Split Your training pipeline into 3 paths (PyCaret, AutoGluon, AutoKeras), running in different envs (docker?), and choose the best model</a:t>
              </a:r>
            </a:p>
          </p:txBody>
        </p:sp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88082EC9-574F-67B7-328C-A7B087DAC07C}"/>
              </a:ext>
            </a:extLst>
          </p:cNvPr>
          <p:cNvGrpSpPr/>
          <p:nvPr/>
        </p:nvGrpSpPr>
        <p:grpSpPr>
          <a:xfrm>
            <a:off x="3698960" y="4334845"/>
            <a:ext cx="4543336" cy="566057"/>
            <a:chOff x="4384764" y="957942"/>
            <a:chExt cx="4543336" cy="566057"/>
          </a:xfrm>
        </p:grpSpPr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BB43720B-965B-F499-5560-81EB50CC7F29}"/>
                </a:ext>
              </a:extLst>
            </p:cNvPr>
            <p:cNvSpPr/>
            <p:nvPr/>
          </p:nvSpPr>
          <p:spPr>
            <a:xfrm>
              <a:off x="4571999" y="957942"/>
              <a:ext cx="4356099" cy="56605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81C43589-4A1A-9E51-0E41-A8CC7B08D62F}"/>
                </a:ext>
              </a:extLst>
            </p:cNvPr>
            <p:cNvSpPr/>
            <p:nvPr/>
          </p:nvSpPr>
          <p:spPr>
            <a:xfrm>
              <a:off x="4384764" y="957942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/>
                <a:t>5</a:t>
              </a:r>
            </a:p>
          </p:txBody>
        </p:sp>
        <p:sp>
          <p:nvSpPr>
            <p:cNvPr id="44" name="pole tekstowe 43">
              <a:extLst>
                <a:ext uri="{FF2B5EF4-FFF2-40B4-BE49-F238E27FC236}">
                  <a16:creationId xmlns:a16="http://schemas.microsoft.com/office/drawing/2014/main" id="{1C02532B-4845-AFE2-5998-16BDE0A97CC9}"/>
                </a:ext>
              </a:extLst>
            </p:cNvPr>
            <p:cNvSpPr txBox="1"/>
            <p:nvPr/>
          </p:nvSpPr>
          <p:spPr>
            <a:xfrm>
              <a:off x="5082913" y="1087081"/>
              <a:ext cx="3845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400" dirty="0" err="1"/>
                <a:t>Log AutoML params and metrics to WandB</a:t>
              </a: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BBCF9B14-0231-7129-348A-6D9B2D44CEE3}"/>
              </a:ext>
            </a:extLst>
          </p:cNvPr>
          <p:cNvGrpSpPr/>
          <p:nvPr/>
        </p:nvGrpSpPr>
        <p:grpSpPr>
          <a:xfrm>
            <a:off x="3698960" y="3325314"/>
            <a:ext cx="4543336" cy="566057"/>
            <a:chOff x="4384764" y="957942"/>
            <a:chExt cx="4543336" cy="566057"/>
          </a:xfrm>
        </p:grpSpPr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76DD8DA3-B333-F117-7BF9-670FE38DE7BE}"/>
                </a:ext>
              </a:extLst>
            </p:cNvPr>
            <p:cNvSpPr/>
            <p:nvPr/>
          </p:nvSpPr>
          <p:spPr>
            <a:xfrm>
              <a:off x="4571999" y="957942"/>
              <a:ext cx="4356099" cy="56605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46D9DD66-2453-5608-1C4F-07824C3E0711}"/>
                </a:ext>
              </a:extLst>
            </p:cNvPr>
            <p:cNvSpPr/>
            <p:nvPr/>
          </p:nvSpPr>
          <p:spPr>
            <a:xfrm>
              <a:off x="4384764" y="957942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/>
                <a:t>4</a:t>
              </a:r>
            </a:p>
          </p:txBody>
        </p:sp>
        <p:sp>
          <p:nvSpPr>
            <p:cNvPr id="48" name="pole tekstowe 47">
              <a:extLst>
                <a:ext uri="{FF2B5EF4-FFF2-40B4-BE49-F238E27FC236}">
                  <a16:creationId xmlns:a16="http://schemas.microsoft.com/office/drawing/2014/main" id="{37830502-94BE-23C2-0D4C-EA196B36B0FA}"/>
                </a:ext>
              </a:extLst>
            </p:cNvPr>
            <p:cNvSpPr txBox="1"/>
            <p:nvPr/>
          </p:nvSpPr>
          <p:spPr>
            <a:xfrm>
              <a:off x="5082913" y="981479"/>
              <a:ext cx="38451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400" dirty="0" err="1"/>
                <a:t>Compare them with Optuna/WandB hiperparam sweeps</a:t>
              </a:r>
            </a:p>
          </p:txBody>
        </p:sp>
      </p:grpSp>
      <p:grpSp>
        <p:nvGrpSpPr>
          <p:cNvPr id="54" name="Grupa 53">
            <a:extLst>
              <a:ext uri="{FF2B5EF4-FFF2-40B4-BE49-F238E27FC236}">
                <a16:creationId xmlns:a16="http://schemas.microsoft.com/office/drawing/2014/main" id="{678CED73-CE1F-FC4F-E396-F2B5AEED48D7}"/>
              </a:ext>
            </a:extLst>
          </p:cNvPr>
          <p:cNvGrpSpPr/>
          <p:nvPr/>
        </p:nvGrpSpPr>
        <p:grpSpPr>
          <a:xfrm>
            <a:off x="3698960" y="2315785"/>
            <a:ext cx="4543336" cy="599809"/>
            <a:chOff x="3698960" y="2315785"/>
            <a:chExt cx="4543336" cy="599809"/>
          </a:xfrm>
        </p:grpSpPr>
        <p:grpSp>
          <p:nvGrpSpPr>
            <p:cNvPr id="24" name="Grupa 23">
              <a:extLst>
                <a:ext uri="{FF2B5EF4-FFF2-40B4-BE49-F238E27FC236}">
                  <a16:creationId xmlns:a16="http://schemas.microsoft.com/office/drawing/2014/main" id="{AE627483-1370-5B41-ABA3-5FDF3EC763D4}"/>
                </a:ext>
              </a:extLst>
            </p:cNvPr>
            <p:cNvGrpSpPr/>
            <p:nvPr/>
          </p:nvGrpSpPr>
          <p:grpSpPr>
            <a:xfrm>
              <a:off x="3698960" y="2315785"/>
              <a:ext cx="4543334" cy="566057"/>
              <a:chOff x="4384764" y="957942"/>
              <a:chExt cx="4543334" cy="566057"/>
            </a:xfrm>
          </p:grpSpPr>
          <p:sp>
            <p:nvSpPr>
              <p:cNvPr id="25" name="Prostokąt 24">
                <a:extLst>
                  <a:ext uri="{FF2B5EF4-FFF2-40B4-BE49-F238E27FC236}">
                    <a16:creationId xmlns:a16="http://schemas.microsoft.com/office/drawing/2014/main" id="{131FD07D-693D-F3E2-9807-7340D4CB50D8}"/>
                  </a:ext>
                </a:extLst>
              </p:cNvPr>
              <p:cNvSpPr/>
              <p:nvPr/>
            </p:nvSpPr>
            <p:spPr>
              <a:xfrm>
                <a:off x="4571999" y="957942"/>
                <a:ext cx="4356099" cy="56605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981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26" name="Owal 25">
                <a:extLst>
                  <a:ext uri="{FF2B5EF4-FFF2-40B4-BE49-F238E27FC236}">
                    <a16:creationId xmlns:a16="http://schemas.microsoft.com/office/drawing/2014/main" id="{08F8A00E-F7EA-C804-942D-367D2CD4BBDF}"/>
                  </a:ext>
                </a:extLst>
              </p:cNvPr>
              <p:cNvSpPr/>
              <p:nvPr/>
            </p:nvSpPr>
            <p:spPr>
              <a:xfrm>
                <a:off x="4384764" y="957942"/>
                <a:ext cx="566057" cy="5660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/>
                  <a:t>3</a:t>
                </a:r>
              </a:p>
            </p:txBody>
          </p:sp>
        </p:grpSp>
        <p:sp>
          <p:nvSpPr>
            <p:cNvPr id="51" name="pole tekstowe 50">
              <a:extLst>
                <a:ext uri="{FF2B5EF4-FFF2-40B4-BE49-F238E27FC236}">
                  <a16:creationId xmlns:a16="http://schemas.microsoft.com/office/drawing/2014/main" id="{05E09088-86E3-71D0-0B7C-01F50307D22F}"/>
                </a:ext>
              </a:extLst>
            </p:cNvPr>
            <p:cNvSpPr txBox="1"/>
            <p:nvPr/>
          </p:nvSpPr>
          <p:spPr>
            <a:xfrm>
              <a:off x="4397109" y="2392374"/>
              <a:ext cx="38451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400" dirty="0" err="1"/>
                <a:t>Compare training and inference speed of PyCaret, AutoGluon and AutoKeras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702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F6FB1EBB-8F4E-A1CE-35C6-D7CFB2700AB2}"/>
              </a:ext>
            </a:extLst>
          </p:cNvPr>
          <p:cNvSpPr/>
          <p:nvPr/>
        </p:nvSpPr>
        <p:spPr>
          <a:xfrm>
            <a:off x="469995" y="296883"/>
            <a:ext cx="1917097" cy="3655921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4B5A0B7E-0969-D56D-D9F7-D7584B4E9B27}"/>
              </a:ext>
            </a:extLst>
          </p:cNvPr>
          <p:cNvSpPr/>
          <p:nvPr/>
        </p:nvSpPr>
        <p:spPr>
          <a:xfrm>
            <a:off x="563754" y="414181"/>
            <a:ext cx="1749776" cy="546706"/>
          </a:xfrm>
          <a:prstGeom prst="rect">
            <a:avLst/>
          </a:prstGeom>
          <a:solidFill>
            <a:schemeClr val="accent4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>
                <a:solidFill>
                  <a:schemeClr val="tx1"/>
                </a:solidFill>
              </a:rPr>
              <a:t>Core Processes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00B5A6B0-5866-6637-3886-90A447704A7C}"/>
              </a:ext>
            </a:extLst>
          </p:cNvPr>
          <p:cNvSpPr/>
          <p:nvPr/>
        </p:nvSpPr>
        <p:spPr>
          <a:xfrm>
            <a:off x="563754" y="1190696"/>
            <a:ext cx="1749776" cy="744463"/>
          </a:xfrm>
          <a:prstGeom prst="rect">
            <a:avLst/>
          </a:prstGeom>
          <a:solidFill>
            <a:schemeClr val="tx1">
              <a:lumMod val="50000"/>
              <a:lumOff val="5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>
                <a:solidFill>
                  <a:schemeClr val="bg1"/>
                </a:solidFill>
              </a:rPr>
              <a:t>ML Lifecycle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BFFC6624-C17E-CDA7-BFF5-87E6D25E0731}"/>
              </a:ext>
            </a:extLst>
          </p:cNvPr>
          <p:cNvSpPr/>
          <p:nvPr/>
        </p:nvSpPr>
        <p:spPr>
          <a:xfrm>
            <a:off x="574184" y="2127146"/>
            <a:ext cx="1749776" cy="744463"/>
          </a:xfrm>
          <a:prstGeom prst="rect">
            <a:avLst/>
          </a:prstGeom>
          <a:solidFill>
            <a:schemeClr val="tx1">
              <a:lumMod val="50000"/>
              <a:lumOff val="5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>
                <a:solidFill>
                  <a:schemeClr val="bg1"/>
                </a:solidFill>
              </a:rPr>
              <a:t>Modularization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8FC5AC4F-B5E5-E92B-083D-E4C1D26DADE7}"/>
              </a:ext>
            </a:extLst>
          </p:cNvPr>
          <p:cNvSpPr/>
          <p:nvPr/>
        </p:nvSpPr>
        <p:spPr>
          <a:xfrm>
            <a:off x="560430" y="3074523"/>
            <a:ext cx="1749776" cy="744463"/>
          </a:xfrm>
          <a:prstGeom prst="rect">
            <a:avLst/>
          </a:prstGeom>
          <a:solidFill>
            <a:schemeClr val="tx1">
              <a:lumMod val="50000"/>
              <a:lumOff val="5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>
                <a:solidFill>
                  <a:schemeClr val="bg1"/>
                </a:solidFill>
              </a:rPr>
              <a:t>ML Pipelines</a:t>
            </a:r>
          </a:p>
        </p:txBody>
      </p:sp>
      <p:sp>
        <p:nvSpPr>
          <p:cNvPr id="53" name="Prostokąt 52">
            <a:extLst>
              <a:ext uri="{FF2B5EF4-FFF2-40B4-BE49-F238E27FC236}">
                <a16:creationId xmlns:a16="http://schemas.microsoft.com/office/drawing/2014/main" id="{551E9D32-500C-212B-1530-C97DE264C98E}"/>
              </a:ext>
            </a:extLst>
          </p:cNvPr>
          <p:cNvSpPr/>
          <p:nvPr/>
        </p:nvSpPr>
        <p:spPr>
          <a:xfrm>
            <a:off x="2571775" y="296883"/>
            <a:ext cx="1917097" cy="3655921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Prostokąt 53">
            <a:extLst>
              <a:ext uri="{FF2B5EF4-FFF2-40B4-BE49-F238E27FC236}">
                <a16:creationId xmlns:a16="http://schemas.microsoft.com/office/drawing/2014/main" id="{1A8B4AEE-EA1B-DC5B-D7C7-CFA22BE24C8F}"/>
              </a:ext>
            </a:extLst>
          </p:cNvPr>
          <p:cNvSpPr/>
          <p:nvPr/>
        </p:nvSpPr>
        <p:spPr>
          <a:xfrm>
            <a:off x="2665534" y="414181"/>
            <a:ext cx="1749776" cy="546706"/>
          </a:xfrm>
          <a:prstGeom prst="rect">
            <a:avLst/>
          </a:prstGeom>
          <a:solidFill>
            <a:schemeClr val="accent4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>
                <a:solidFill>
                  <a:schemeClr val="tx1"/>
                </a:solidFill>
              </a:rPr>
              <a:t>Finetuning</a:t>
            </a:r>
          </a:p>
        </p:txBody>
      </p:sp>
      <p:sp>
        <p:nvSpPr>
          <p:cNvPr id="57" name="Prostokąt 56">
            <a:extLst>
              <a:ext uri="{FF2B5EF4-FFF2-40B4-BE49-F238E27FC236}">
                <a16:creationId xmlns:a16="http://schemas.microsoft.com/office/drawing/2014/main" id="{3C8E8E0F-E794-995A-5A52-3510385993F1}"/>
              </a:ext>
            </a:extLst>
          </p:cNvPr>
          <p:cNvSpPr/>
          <p:nvPr/>
        </p:nvSpPr>
        <p:spPr>
          <a:xfrm>
            <a:off x="2665534" y="1190696"/>
            <a:ext cx="1749776" cy="744463"/>
          </a:xfrm>
          <a:prstGeom prst="rect">
            <a:avLst/>
          </a:prstGeom>
          <a:solidFill>
            <a:schemeClr val="tx1">
              <a:lumMod val="50000"/>
              <a:lumOff val="5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>
                <a:solidFill>
                  <a:schemeClr val="bg1"/>
                </a:solidFill>
              </a:rPr>
              <a:t>Experiment Tracking</a:t>
            </a:r>
          </a:p>
        </p:txBody>
      </p:sp>
      <p:sp>
        <p:nvSpPr>
          <p:cNvPr id="58" name="Prostokąt 57">
            <a:extLst>
              <a:ext uri="{FF2B5EF4-FFF2-40B4-BE49-F238E27FC236}">
                <a16:creationId xmlns:a16="http://schemas.microsoft.com/office/drawing/2014/main" id="{8CAC35D4-790C-CB5B-DBC0-6643C40B8FCB}"/>
              </a:ext>
            </a:extLst>
          </p:cNvPr>
          <p:cNvSpPr/>
          <p:nvPr/>
        </p:nvSpPr>
        <p:spPr>
          <a:xfrm>
            <a:off x="2675964" y="2127146"/>
            <a:ext cx="1749776" cy="744463"/>
          </a:xfrm>
          <a:prstGeom prst="rect">
            <a:avLst/>
          </a:prstGeom>
          <a:solidFill>
            <a:schemeClr val="tx1">
              <a:lumMod val="50000"/>
              <a:lumOff val="5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>
                <a:solidFill>
                  <a:schemeClr val="bg1"/>
                </a:solidFill>
              </a:rPr>
              <a:t>Model Drift</a:t>
            </a:r>
          </a:p>
        </p:txBody>
      </p:sp>
      <p:sp>
        <p:nvSpPr>
          <p:cNvPr id="59" name="Prostokąt 58">
            <a:extLst>
              <a:ext uri="{FF2B5EF4-FFF2-40B4-BE49-F238E27FC236}">
                <a16:creationId xmlns:a16="http://schemas.microsoft.com/office/drawing/2014/main" id="{5539DC83-5EDB-A9CC-E447-59EABBF254B7}"/>
              </a:ext>
            </a:extLst>
          </p:cNvPr>
          <p:cNvSpPr/>
          <p:nvPr/>
        </p:nvSpPr>
        <p:spPr>
          <a:xfrm>
            <a:off x="2662210" y="3074523"/>
            <a:ext cx="1749776" cy="744463"/>
          </a:xfrm>
          <a:prstGeom prst="rect">
            <a:avLst/>
          </a:prstGeom>
          <a:solidFill>
            <a:schemeClr val="tx1">
              <a:lumMod val="50000"/>
              <a:lumOff val="5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>
                <a:solidFill>
                  <a:schemeClr val="bg1"/>
                </a:solidFill>
              </a:rPr>
              <a:t>AutoML</a:t>
            </a:r>
          </a:p>
        </p:txBody>
      </p:sp>
      <p:sp>
        <p:nvSpPr>
          <p:cNvPr id="60" name="Prostokąt 59">
            <a:extLst>
              <a:ext uri="{FF2B5EF4-FFF2-40B4-BE49-F238E27FC236}">
                <a16:creationId xmlns:a16="http://schemas.microsoft.com/office/drawing/2014/main" id="{03A45E3A-8AAD-E4B2-AB6E-CE51227DC5F3}"/>
              </a:ext>
            </a:extLst>
          </p:cNvPr>
          <p:cNvSpPr/>
          <p:nvPr/>
        </p:nvSpPr>
        <p:spPr>
          <a:xfrm>
            <a:off x="4663125" y="296883"/>
            <a:ext cx="1917097" cy="4643279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Prostokąt 60">
            <a:extLst>
              <a:ext uri="{FF2B5EF4-FFF2-40B4-BE49-F238E27FC236}">
                <a16:creationId xmlns:a16="http://schemas.microsoft.com/office/drawing/2014/main" id="{9960F24A-110A-3CBD-EEB8-BFB0980126C1}"/>
              </a:ext>
            </a:extLst>
          </p:cNvPr>
          <p:cNvSpPr/>
          <p:nvPr/>
        </p:nvSpPr>
        <p:spPr>
          <a:xfrm>
            <a:off x="4767314" y="414181"/>
            <a:ext cx="1749776" cy="546706"/>
          </a:xfrm>
          <a:prstGeom prst="rect">
            <a:avLst/>
          </a:prstGeom>
          <a:solidFill>
            <a:schemeClr val="accent4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>
                <a:solidFill>
                  <a:schemeClr val="tx1"/>
                </a:solidFill>
              </a:rPr>
              <a:t>Operationalization</a:t>
            </a:r>
          </a:p>
        </p:txBody>
      </p:sp>
      <p:sp>
        <p:nvSpPr>
          <p:cNvPr id="65" name="Prostokąt 64">
            <a:extLst>
              <a:ext uri="{FF2B5EF4-FFF2-40B4-BE49-F238E27FC236}">
                <a16:creationId xmlns:a16="http://schemas.microsoft.com/office/drawing/2014/main" id="{F998B287-D6E1-BB57-C53F-7C1E811E985A}"/>
              </a:ext>
            </a:extLst>
          </p:cNvPr>
          <p:cNvSpPr/>
          <p:nvPr/>
        </p:nvSpPr>
        <p:spPr>
          <a:xfrm>
            <a:off x="6775335" y="296883"/>
            <a:ext cx="1917097" cy="3655921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Prostokąt 65">
            <a:extLst>
              <a:ext uri="{FF2B5EF4-FFF2-40B4-BE49-F238E27FC236}">
                <a16:creationId xmlns:a16="http://schemas.microsoft.com/office/drawing/2014/main" id="{A8A386CC-20E1-DA3B-485B-49D8C79F6950}"/>
              </a:ext>
            </a:extLst>
          </p:cNvPr>
          <p:cNvSpPr/>
          <p:nvPr/>
        </p:nvSpPr>
        <p:spPr>
          <a:xfrm>
            <a:off x="6869094" y="414181"/>
            <a:ext cx="1749776" cy="546706"/>
          </a:xfrm>
          <a:prstGeom prst="rect">
            <a:avLst/>
          </a:prstGeom>
          <a:solidFill>
            <a:schemeClr val="accent4"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67" name="Prostokąt 66">
            <a:extLst>
              <a:ext uri="{FF2B5EF4-FFF2-40B4-BE49-F238E27FC236}">
                <a16:creationId xmlns:a16="http://schemas.microsoft.com/office/drawing/2014/main" id="{477424D2-5827-3383-222A-BE0F0F5F583B}"/>
              </a:ext>
            </a:extLst>
          </p:cNvPr>
          <p:cNvSpPr/>
          <p:nvPr/>
        </p:nvSpPr>
        <p:spPr>
          <a:xfrm>
            <a:off x="6869094" y="1190696"/>
            <a:ext cx="1749776" cy="744463"/>
          </a:xfrm>
          <a:prstGeom prst="rect">
            <a:avLst/>
          </a:prstGeom>
          <a:solidFill>
            <a:schemeClr val="accent3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>
                <a:solidFill>
                  <a:schemeClr val="bg1">
                    <a:lumMod val="50000"/>
                  </a:schemeClr>
                </a:solidFill>
              </a:rPr>
              <a:t>MLOps Fundamentals</a:t>
            </a:r>
          </a:p>
        </p:txBody>
      </p:sp>
      <p:sp>
        <p:nvSpPr>
          <p:cNvPr id="68" name="Prostokąt 67">
            <a:extLst>
              <a:ext uri="{FF2B5EF4-FFF2-40B4-BE49-F238E27FC236}">
                <a16:creationId xmlns:a16="http://schemas.microsoft.com/office/drawing/2014/main" id="{7BDE37DC-BC76-5FE2-5180-2658EEA60A8E}"/>
              </a:ext>
            </a:extLst>
          </p:cNvPr>
          <p:cNvSpPr/>
          <p:nvPr/>
        </p:nvSpPr>
        <p:spPr>
          <a:xfrm>
            <a:off x="6879524" y="2127146"/>
            <a:ext cx="1749776" cy="744463"/>
          </a:xfrm>
          <a:prstGeom prst="rect">
            <a:avLst/>
          </a:prstGeom>
          <a:solidFill>
            <a:schemeClr val="accent3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>
                <a:solidFill>
                  <a:schemeClr val="bg1">
                    <a:lumMod val="50000"/>
                  </a:schemeClr>
                </a:solidFill>
              </a:rPr>
              <a:t>MLOps Level 1</a:t>
            </a:r>
          </a:p>
        </p:txBody>
      </p:sp>
      <p:sp>
        <p:nvSpPr>
          <p:cNvPr id="69" name="Prostokąt 68">
            <a:extLst>
              <a:ext uri="{FF2B5EF4-FFF2-40B4-BE49-F238E27FC236}">
                <a16:creationId xmlns:a16="http://schemas.microsoft.com/office/drawing/2014/main" id="{84138C71-9B47-7B48-6307-19B25C09B030}"/>
              </a:ext>
            </a:extLst>
          </p:cNvPr>
          <p:cNvSpPr/>
          <p:nvPr/>
        </p:nvSpPr>
        <p:spPr>
          <a:xfrm>
            <a:off x="6865770" y="3074523"/>
            <a:ext cx="1749776" cy="744463"/>
          </a:xfrm>
          <a:prstGeom prst="rect">
            <a:avLst/>
          </a:prstGeom>
          <a:solidFill>
            <a:schemeClr val="accent3">
              <a:lumMod val="40000"/>
              <a:lumOff val="60000"/>
              <a:alpha val="746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300">
                <a:solidFill>
                  <a:schemeClr val="bg1">
                    <a:lumMod val="50000"/>
                  </a:schemeClr>
                </a:solidFill>
              </a:rPr>
              <a:t>MLOps Level 2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4CFAFA7-3DA3-BD88-F315-DC2A3325D27A}"/>
              </a:ext>
            </a:extLst>
          </p:cNvPr>
          <p:cNvGrpSpPr/>
          <p:nvPr/>
        </p:nvGrpSpPr>
        <p:grpSpPr>
          <a:xfrm>
            <a:off x="4763990" y="1193433"/>
            <a:ext cx="1763530" cy="3615344"/>
            <a:chOff x="4763990" y="1178565"/>
            <a:chExt cx="1763530" cy="3615344"/>
          </a:xfrm>
        </p:grpSpPr>
        <p:sp>
          <p:nvSpPr>
            <p:cNvPr id="62" name="Prostokąt 61">
              <a:extLst>
                <a:ext uri="{FF2B5EF4-FFF2-40B4-BE49-F238E27FC236}">
                  <a16:creationId xmlns:a16="http://schemas.microsoft.com/office/drawing/2014/main" id="{059DC99C-0D66-37A1-8C03-7973D5FE9194}"/>
                </a:ext>
              </a:extLst>
            </p:cNvPr>
            <p:cNvSpPr/>
            <p:nvPr/>
          </p:nvSpPr>
          <p:spPr>
            <a:xfrm>
              <a:off x="4767314" y="1178565"/>
              <a:ext cx="1749776" cy="682254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7461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>
                  <a:solidFill>
                    <a:schemeClr val="bg1">
                      <a:lumMod val="50000"/>
                    </a:schemeClr>
                  </a:solidFill>
                </a:rPr>
                <a:t>Architecture Design</a:t>
              </a:r>
            </a:p>
          </p:txBody>
        </p:sp>
        <p:sp>
          <p:nvSpPr>
            <p:cNvPr id="63" name="Prostokąt 62">
              <a:extLst>
                <a:ext uri="{FF2B5EF4-FFF2-40B4-BE49-F238E27FC236}">
                  <a16:creationId xmlns:a16="http://schemas.microsoft.com/office/drawing/2014/main" id="{FE613E16-C0BC-0D04-5D93-36E628E11085}"/>
                </a:ext>
              </a:extLst>
            </p:cNvPr>
            <p:cNvSpPr/>
            <p:nvPr/>
          </p:nvSpPr>
          <p:spPr>
            <a:xfrm>
              <a:off x="4777744" y="1911837"/>
              <a:ext cx="1749776" cy="682254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7461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>
                  <a:solidFill>
                    <a:schemeClr val="bg1">
                      <a:lumMod val="50000"/>
                    </a:schemeClr>
                  </a:solidFill>
                </a:rPr>
                <a:t>Deployment scenarios</a:t>
              </a:r>
            </a:p>
          </p:txBody>
        </p:sp>
        <p:sp>
          <p:nvSpPr>
            <p:cNvPr id="64" name="Prostokąt 63">
              <a:extLst>
                <a:ext uri="{FF2B5EF4-FFF2-40B4-BE49-F238E27FC236}">
                  <a16:creationId xmlns:a16="http://schemas.microsoft.com/office/drawing/2014/main" id="{9DBD6B35-3C4A-340F-D238-1DC4C08F517B}"/>
                </a:ext>
              </a:extLst>
            </p:cNvPr>
            <p:cNvSpPr/>
            <p:nvPr/>
          </p:nvSpPr>
          <p:spPr>
            <a:xfrm>
              <a:off x="4763990" y="2645109"/>
              <a:ext cx="1749776" cy="682254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7461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300">
                  <a:solidFill>
                    <a:schemeClr val="bg1">
                      <a:lumMod val="50000"/>
                    </a:schemeClr>
                  </a:solidFill>
                </a:rPr>
                <a:t>Infrastructure management</a:t>
              </a:r>
            </a:p>
          </p:txBody>
        </p:sp>
        <p:sp>
          <p:nvSpPr>
            <p:cNvPr id="70" name="Prostokąt 69">
              <a:extLst>
                <a:ext uri="{FF2B5EF4-FFF2-40B4-BE49-F238E27FC236}">
                  <a16:creationId xmlns:a16="http://schemas.microsoft.com/office/drawing/2014/main" id="{353548FB-5CA3-0E1F-693F-EFE569601210}"/>
                </a:ext>
              </a:extLst>
            </p:cNvPr>
            <p:cNvSpPr/>
            <p:nvPr/>
          </p:nvSpPr>
          <p:spPr>
            <a:xfrm>
              <a:off x="4773835" y="3378382"/>
              <a:ext cx="1749776" cy="682254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7461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300">
                  <a:solidFill>
                    <a:schemeClr val="bg1">
                      <a:lumMod val="50000"/>
                    </a:schemeClr>
                  </a:solidFill>
                </a:rPr>
                <a:t>Data and Model Versioning</a:t>
              </a:r>
            </a:p>
          </p:txBody>
        </p:sp>
        <p:sp>
          <p:nvSpPr>
            <p:cNvPr id="71" name="Prostokąt 70">
              <a:extLst>
                <a:ext uri="{FF2B5EF4-FFF2-40B4-BE49-F238E27FC236}">
                  <a16:creationId xmlns:a16="http://schemas.microsoft.com/office/drawing/2014/main" id="{7A0AF11D-203C-0AA8-0CFC-D9B7DE967595}"/>
                </a:ext>
              </a:extLst>
            </p:cNvPr>
            <p:cNvSpPr/>
            <p:nvPr/>
          </p:nvSpPr>
          <p:spPr>
            <a:xfrm>
              <a:off x="4770078" y="4111655"/>
              <a:ext cx="1749776" cy="682254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7461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300">
                  <a:solidFill>
                    <a:schemeClr val="bg1">
                      <a:lumMod val="50000"/>
                    </a:schemeClr>
                  </a:solidFill>
                </a:rPr>
                <a:t>Conteinarization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3636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a 20">
            <a:extLst>
              <a:ext uri="{FF2B5EF4-FFF2-40B4-BE49-F238E27FC236}">
                <a16:creationId xmlns:a16="http://schemas.microsoft.com/office/drawing/2014/main" id="{CE69BDE6-221C-E77C-7129-2E28304AED21}"/>
              </a:ext>
            </a:extLst>
          </p:cNvPr>
          <p:cNvGrpSpPr/>
          <p:nvPr/>
        </p:nvGrpSpPr>
        <p:grpSpPr>
          <a:xfrm>
            <a:off x="795875" y="198512"/>
            <a:ext cx="4331670" cy="1790892"/>
            <a:chOff x="795875" y="198512"/>
            <a:chExt cx="4331670" cy="1790892"/>
          </a:xfrm>
        </p:grpSpPr>
        <p:sp>
          <p:nvSpPr>
            <p:cNvPr id="78" name="pole tekstowe 77">
              <a:extLst>
                <a:ext uri="{FF2B5EF4-FFF2-40B4-BE49-F238E27FC236}">
                  <a16:creationId xmlns:a16="http://schemas.microsoft.com/office/drawing/2014/main" id="{2B54199B-A7EC-BFAD-4F08-7B060DAD92C7}"/>
                </a:ext>
              </a:extLst>
            </p:cNvPr>
            <p:cNvSpPr txBox="1"/>
            <p:nvPr/>
          </p:nvSpPr>
          <p:spPr>
            <a:xfrm>
              <a:off x="795875" y="198512"/>
              <a:ext cx="29786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1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Model experimentation and development</a:t>
              </a:r>
            </a:p>
          </p:txBody>
        </p:sp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CC15AD44-F56E-62BB-7F08-E30249728F1D}"/>
                </a:ext>
              </a:extLst>
            </p:cNvPr>
            <p:cNvSpPr/>
            <p:nvPr/>
          </p:nvSpPr>
          <p:spPr>
            <a:xfrm>
              <a:off x="860201" y="506316"/>
              <a:ext cx="4267344" cy="1483088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7" name="Obraz 26">
            <a:extLst>
              <a:ext uri="{FF2B5EF4-FFF2-40B4-BE49-F238E27FC236}">
                <a16:creationId xmlns:a16="http://schemas.microsoft.com/office/drawing/2014/main" id="{9D09863A-AE2E-15D1-5E7F-77556B716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8" y="502572"/>
            <a:ext cx="4525472" cy="1483088"/>
          </a:xfrm>
          <a:prstGeom prst="rect">
            <a:avLst/>
          </a:prstGeom>
        </p:spPr>
      </p:pic>
      <p:grpSp>
        <p:nvGrpSpPr>
          <p:cNvPr id="26" name="Grupa 25">
            <a:extLst>
              <a:ext uri="{FF2B5EF4-FFF2-40B4-BE49-F238E27FC236}">
                <a16:creationId xmlns:a16="http://schemas.microsoft.com/office/drawing/2014/main" id="{4BC2B988-7F84-3F90-7EA3-A106AB8C1235}"/>
              </a:ext>
            </a:extLst>
          </p:cNvPr>
          <p:cNvGrpSpPr/>
          <p:nvPr/>
        </p:nvGrpSpPr>
        <p:grpSpPr>
          <a:xfrm>
            <a:off x="5135166" y="502572"/>
            <a:ext cx="3166947" cy="1483088"/>
            <a:chOff x="5135166" y="502572"/>
            <a:chExt cx="3166947" cy="1483088"/>
          </a:xfrm>
        </p:grpSpPr>
        <p:sp>
          <p:nvSpPr>
            <p:cNvPr id="28" name="Prostokąt 27">
              <a:extLst>
                <a:ext uri="{FF2B5EF4-FFF2-40B4-BE49-F238E27FC236}">
                  <a16:creationId xmlns:a16="http://schemas.microsoft.com/office/drawing/2014/main" id="{689F6822-6BCB-6D1D-84E6-6152116AD99F}"/>
                </a:ext>
              </a:extLst>
            </p:cNvPr>
            <p:cNvSpPr/>
            <p:nvPr/>
          </p:nvSpPr>
          <p:spPr>
            <a:xfrm>
              <a:off x="5135166" y="502572"/>
              <a:ext cx="3166947" cy="1483088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B6037BB3-4CB5-FD2A-9B85-25869EC1EDBB}"/>
                </a:ext>
              </a:extLst>
            </p:cNvPr>
            <p:cNvSpPr txBox="1"/>
            <p:nvPr/>
          </p:nvSpPr>
          <p:spPr>
            <a:xfrm>
              <a:off x="5135166" y="502572"/>
              <a:ext cx="6188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1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CI/CD</a:t>
              </a:r>
            </a:p>
          </p:txBody>
        </p:sp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3492114A-6173-C525-09CD-08CB9B80DF17}"/>
              </a:ext>
            </a:extLst>
          </p:cNvPr>
          <p:cNvGrpSpPr/>
          <p:nvPr/>
        </p:nvGrpSpPr>
        <p:grpSpPr>
          <a:xfrm>
            <a:off x="5370890" y="832763"/>
            <a:ext cx="2687878" cy="912216"/>
            <a:chOff x="5370890" y="832763"/>
            <a:chExt cx="2687878" cy="912216"/>
          </a:xfrm>
        </p:grpSpPr>
        <p:sp>
          <p:nvSpPr>
            <p:cNvPr id="30" name="Prostokąt 29">
              <a:extLst>
                <a:ext uri="{FF2B5EF4-FFF2-40B4-BE49-F238E27FC236}">
                  <a16:creationId xmlns:a16="http://schemas.microsoft.com/office/drawing/2014/main" id="{CB21E2B8-1273-59BF-CE38-A66B1F02D733}"/>
                </a:ext>
              </a:extLst>
            </p:cNvPr>
            <p:cNvSpPr/>
            <p:nvPr/>
          </p:nvSpPr>
          <p:spPr>
            <a:xfrm>
              <a:off x="5667622" y="832763"/>
              <a:ext cx="1051017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Pipeline building </a:t>
              </a:r>
              <a:b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</a:br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and testing</a:t>
              </a:r>
            </a:p>
          </p:txBody>
        </p:sp>
        <p:cxnSp>
          <p:nvCxnSpPr>
            <p:cNvPr id="31" name="Łącznik prosty ze strzałką 30">
              <a:extLst>
                <a:ext uri="{FF2B5EF4-FFF2-40B4-BE49-F238E27FC236}">
                  <a16:creationId xmlns:a16="http://schemas.microsoft.com/office/drawing/2014/main" id="{06E97639-97E3-68B9-9986-2EEFAB293A93}"/>
                </a:ext>
              </a:extLst>
            </p:cNvPr>
            <p:cNvCxnSpPr>
              <a:cxnSpLocks/>
            </p:cNvCxnSpPr>
            <p:nvPr/>
          </p:nvCxnSpPr>
          <p:spPr>
            <a:xfrm>
              <a:off x="5370890" y="944880"/>
              <a:ext cx="296732" cy="0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Prostokąt 33">
              <a:extLst>
                <a:ext uri="{FF2B5EF4-FFF2-40B4-BE49-F238E27FC236}">
                  <a16:creationId xmlns:a16="http://schemas.microsoft.com/office/drawing/2014/main" id="{59CB1E45-1D18-B0E1-A2BE-F8481B48D4FB}"/>
                </a:ext>
              </a:extLst>
            </p:cNvPr>
            <p:cNvSpPr/>
            <p:nvPr/>
          </p:nvSpPr>
          <p:spPr>
            <a:xfrm>
              <a:off x="7007751" y="832763"/>
              <a:ext cx="1051017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Packages</a:t>
              </a:r>
            </a:p>
          </p:txBody>
        </p:sp>
        <p:cxnSp>
          <p:nvCxnSpPr>
            <p:cNvPr id="35" name="Łącznik prosty ze strzałką 34">
              <a:extLst>
                <a:ext uri="{FF2B5EF4-FFF2-40B4-BE49-F238E27FC236}">
                  <a16:creationId xmlns:a16="http://schemas.microsoft.com/office/drawing/2014/main" id="{A98D0DC3-B00E-C13D-E97E-D5ABA6CC8ED3}"/>
                </a:ext>
              </a:extLst>
            </p:cNvPr>
            <p:cNvCxnSpPr>
              <a:cxnSpLocks/>
              <a:stCxn id="30" idx="3"/>
              <a:endCxn id="34" idx="1"/>
            </p:cNvCxnSpPr>
            <p:nvPr/>
          </p:nvCxnSpPr>
          <p:spPr>
            <a:xfrm>
              <a:off x="6718639" y="963568"/>
              <a:ext cx="289112" cy="0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CC250280-2A04-EA2B-7C95-A46A50FD7B33}"/>
                </a:ext>
              </a:extLst>
            </p:cNvPr>
            <p:cNvSpPr/>
            <p:nvPr/>
          </p:nvSpPr>
          <p:spPr>
            <a:xfrm>
              <a:off x="7007751" y="1409210"/>
              <a:ext cx="1051017" cy="335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CD Pipeline Deployment</a:t>
              </a:r>
            </a:p>
          </p:txBody>
        </p:sp>
        <p:cxnSp>
          <p:nvCxnSpPr>
            <p:cNvPr id="41" name="Łącznik prosty ze strzałką 40">
              <a:extLst>
                <a:ext uri="{FF2B5EF4-FFF2-40B4-BE49-F238E27FC236}">
                  <a16:creationId xmlns:a16="http://schemas.microsoft.com/office/drawing/2014/main" id="{32247B21-FF62-CFCC-5A93-B1371A68FC21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7533260" y="1094373"/>
              <a:ext cx="0" cy="314837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Walec 46">
            <a:extLst>
              <a:ext uri="{FF2B5EF4-FFF2-40B4-BE49-F238E27FC236}">
                <a16:creationId xmlns:a16="http://schemas.microsoft.com/office/drawing/2014/main" id="{2CAF2A31-D449-A2F0-5E99-81982FBFB0DE}"/>
              </a:ext>
            </a:extLst>
          </p:cNvPr>
          <p:cNvSpPr/>
          <p:nvPr/>
        </p:nvSpPr>
        <p:spPr>
          <a:xfrm>
            <a:off x="4396329" y="2977124"/>
            <a:ext cx="544513" cy="518619"/>
          </a:xfrm>
          <a:prstGeom prst="can">
            <a:avLst/>
          </a:prstGeom>
          <a:solidFill>
            <a:schemeClr val="bg1">
              <a:lumMod val="95000"/>
              <a:alpha val="88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>
                <a:solidFill>
                  <a:schemeClr val="tx1"/>
                </a:solidFill>
                <a:latin typeface="Franklin Gothic Book" panose="020B0503020102020204" pitchFamily="34" charset="0"/>
              </a:rPr>
              <a:t>Model repo</a:t>
            </a:r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55A0D429-DD79-62E5-E8AC-37F278CD7021}"/>
              </a:ext>
            </a:extLst>
          </p:cNvPr>
          <p:cNvGrpSpPr/>
          <p:nvPr/>
        </p:nvGrpSpPr>
        <p:grpSpPr>
          <a:xfrm>
            <a:off x="847371" y="2484570"/>
            <a:ext cx="3329832" cy="1892844"/>
            <a:chOff x="847371" y="2484570"/>
            <a:chExt cx="3329832" cy="1892844"/>
          </a:xfrm>
        </p:grpSpPr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9AC2A39B-FFCD-2BA7-26E7-D5FEA230E4DB}"/>
                </a:ext>
              </a:extLst>
            </p:cNvPr>
            <p:cNvSpPr/>
            <p:nvPr/>
          </p:nvSpPr>
          <p:spPr>
            <a:xfrm>
              <a:off x="853039" y="2484570"/>
              <a:ext cx="3324164" cy="1892844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ole tekstowe 47">
              <a:extLst>
                <a:ext uri="{FF2B5EF4-FFF2-40B4-BE49-F238E27FC236}">
                  <a16:creationId xmlns:a16="http://schemas.microsoft.com/office/drawing/2014/main" id="{C042E6EF-0D16-8A3D-7389-FB7F2DE719D3}"/>
                </a:ext>
              </a:extLst>
            </p:cNvPr>
            <p:cNvSpPr txBox="1"/>
            <p:nvPr/>
          </p:nvSpPr>
          <p:spPr>
            <a:xfrm>
              <a:off x="847371" y="2491171"/>
              <a:ext cx="1526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1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Model update cycle</a:t>
              </a:r>
            </a:p>
          </p:txBody>
        </p:sp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1E45321-3F82-264A-D0EF-3460A7178DF1}"/>
              </a:ext>
            </a:extLst>
          </p:cNvPr>
          <p:cNvGrpSpPr/>
          <p:nvPr/>
        </p:nvGrpSpPr>
        <p:grpSpPr>
          <a:xfrm>
            <a:off x="5135166" y="2484570"/>
            <a:ext cx="3137607" cy="1902010"/>
            <a:chOff x="5135166" y="2484570"/>
            <a:chExt cx="3137607" cy="1902010"/>
          </a:xfrm>
        </p:grpSpPr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AA11A3CA-1BC2-0834-25E5-0999E7FFD3EA}"/>
                </a:ext>
              </a:extLst>
            </p:cNvPr>
            <p:cNvSpPr/>
            <p:nvPr/>
          </p:nvSpPr>
          <p:spPr>
            <a:xfrm>
              <a:off x="5135166" y="2493736"/>
              <a:ext cx="3137607" cy="1892844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ole tekstowe 49">
              <a:extLst>
                <a:ext uri="{FF2B5EF4-FFF2-40B4-BE49-F238E27FC236}">
                  <a16:creationId xmlns:a16="http://schemas.microsoft.com/office/drawing/2014/main" id="{7ABCDDC7-6DA6-0047-6214-221E261E0C73}"/>
                </a:ext>
              </a:extLst>
            </p:cNvPr>
            <p:cNvSpPr txBox="1"/>
            <p:nvPr/>
          </p:nvSpPr>
          <p:spPr>
            <a:xfrm>
              <a:off x="5135166" y="2484570"/>
              <a:ext cx="1526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1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Model serving</a:t>
              </a:r>
            </a:p>
          </p:txBody>
        </p:sp>
      </p:grpSp>
      <p:pic>
        <p:nvPicPr>
          <p:cNvPr id="51" name="Obraz 50">
            <a:extLst>
              <a:ext uri="{FF2B5EF4-FFF2-40B4-BE49-F238E27FC236}">
                <a16:creationId xmlns:a16="http://schemas.microsoft.com/office/drawing/2014/main" id="{2FF57983-E0A5-2A9B-658F-AB9EC01C3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70" y="2933759"/>
            <a:ext cx="2227580" cy="620110"/>
          </a:xfrm>
          <a:prstGeom prst="rect">
            <a:avLst/>
          </a:prstGeom>
        </p:spPr>
      </p:pic>
      <p:cxnSp>
        <p:nvCxnSpPr>
          <p:cNvPr id="52" name="Łącznik prosty ze strzałką 51">
            <a:extLst>
              <a:ext uri="{FF2B5EF4-FFF2-40B4-BE49-F238E27FC236}">
                <a16:creationId xmlns:a16="http://schemas.microsoft.com/office/drawing/2014/main" id="{081F48B8-B6D6-C374-BC9A-6526B803598C}"/>
              </a:ext>
            </a:extLst>
          </p:cNvPr>
          <p:cNvCxnSpPr>
            <a:cxnSpLocks/>
            <a:stCxn id="51" idx="3"/>
            <a:endCxn id="47" idx="2"/>
          </p:cNvCxnSpPr>
          <p:nvPr/>
        </p:nvCxnSpPr>
        <p:spPr>
          <a:xfrm flipV="1">
            <a:off x="3531850" y="3236434"/>
            <a:ext cx="864479" cy="738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a 23">
            <a:extLst>
              <a:ext uri="{FF2B5EF4-FFF2-40B4-BE49-F238E27FC236}">
                <a16:creationId xmlns:a16="http://schemas.microsoft.com/office/drawing/2014/main" id="{38E68B29-29E9-001C-1454-75DEDE928600}"/>
              </a:ext>
            </a:extLst>
          </p:cNvPr>
          <p:cNvGrpSpPr/>
          <p:nvPr/>
        </p:nvGrpSpPr>
        <p:grpSpPr>
          <a:xfrm>
            <a:off x="5370890" y="2808628"/>
            <a:ext cx="2542533" cy="1082652"/>
            <a:chOff x="5370890" y="2808628"/>
            <a:chExt cx="2542533" cy="1082652"/>
          </a:xfrm>
        </p:grpSpPr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0CA93789-2A43-CD9A-6313-CAF797FAAB11}"/>
                </a:ext>
              </a:extLst>
            </p:cNvPr>
            <p:cNvSpPr/>
            <p:nvPr/>
          </p:nvSpPr>
          <p:spPr>
            <a:xfrm>
              <a:off x="5370890" y="2808628"/>
              <a:ext cx="2542533" cy="1082652"/>
            </a:xfrm>
            <a:prstGeom prst="rect">
              <a:avLst/>
            </a:prstGeom>
            <a:solidFill>
              <a:schemeClr val="bg1">
                <a:lumMod val="65000"/>
                <a:alpha val="6777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7" name="pole tekstowe 56">
              <a:extLst>
                <a:ext uri="{FF2B5EF4-FFF2-40B4-BE49-F238E27FC236}">
                  <a16:creationId xmlns:a16="http://schemas.microsoft.com/office/drawing/2014/main" id="{B401B278-380F-308C-298A-A410A21DBF32}"/>
                </a:ext>
              </a:extLst>
            </p:cNvPr>
            <p:cNvSpPr txBox="1"/>
            <p:nvPr/>
          </p:nvSpPr>
          <p:spPr>
            <a:xfrm>
              <a:off x="5415623" y="2822850"/>
              <a:ext cx="23770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9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Continuous Deployment (CD)</a:t>
              </a:r>
            </a:p>
          </p:txBody>
        </p:sp>
        <p:sp>
          <p:nvSpPr>
            <p:cNvPr id="58" name="Prostokąt 57">
              <a:extLst>
                <a:ext uri="{FF2B5EF4-FFF2-40B4-BE49-F238E27FC236}">
                  <a16:creationId xmlns:a16="http://schemas.microsoft.com/office/drawing/2014/main" id="{4D8E5E0B-82DA-4610-5617-6AFEEDD57073}"/>
                </a:ext>
              </a:extLst>
            </p:cNvPr>
            <p:cNvSpPr/>
            <p:nvPr/>
          </p:nvSpPr>
          <p:spPr>
            <a:xfrm>
              <a:off x="5444066" y="3086610"/>
              <a:ext cx="727724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Data validation</a:t>
              </a:r>
            </a:p>
          </p:txBody>
        </p:sp>
        <p:sp>
          <p:nvSpPr>
            <p:cNvPr id="59" name="Prostokąt 58">
              <a:extLst>
                <a:ext uri="{FF2B5EF4-FFF2-40B4-BE49-F238E27FC236}">
                  <a16:creationId xmlns:a16="http://schemas.microsoft.com/office/drawing/2014/main" id="{067AF918-AD06-A510-2DF3-B17B7638220F}"/>
                </a:ext>
              </a:extLst>
            </p:cNvPr>
            <p:cNvSpPr/>
            <p:nvPr/>
          </p:nvSpPr>
          <p:spPr>
            <a:xfrm>
              <a:off x="6274934" y="3086610"/>
              <a:ext cx="727724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Data preparation</a:t>
              </a:r>
            </a:p>
          </p:txBody>
        </p:sp>
        <p:sp>
          <p:nvSpPr>
            <p:cNvPr id="60" name="Prostokąt 59">
              <a:extLst>
                <a:ext uri="{FF2B5EF4-FFF2-40B4-BE49-F238E27FC236}">
                  <a16:creationId xmlns:a16="http://schemas.microsoft.com/office/drawing/2014/main" id="{60BD85F5-F6DA-91CC-38CB-1224BA6C1E08}"/>
                </a:ext>
              </a:extLst>
            </p:cNvPr>
            <p:cNvSpPr/>
            <p:nvPr/>
          </p:nvSpPr>
          <p:spPr>
            <a:xfrm>
              <a:off x="7105803" y="3086610"/>
              <a:ext cx="727724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Model serving</a:t>
              </a:r>
            </a:p>
          </p:txBody>
        </p:sp>
        <p:sp>
          <p:nvSpPr>
            <p:cNvPr id="61" name="Prostokąt 60">
              <a:extLst>
                <a:ext uri="{FF2B5EF4-FFF2-40B4-BE49-F238E27FC236}">
                  <a16:creationId xmlns:a16="http://schemas.microsoft.com/office/drawing/2014/main" id="{D82D52E4-F22D-BF8B-0151-A317B34EB262}"/>
                </a:ext>
              </a:extLst>
            </p:cNvPr>
            <p:cNvSpPr/>
            <p:nvPr/>
          </p:nvSpPr>
          <p:spPr>
            <a:xfrm>
              <a:off x="5450269" y="3465065"/>
              <a:ext cx="727724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Scaling</a:t>
              </a:r>
            </a:p>
          </p:txBody>
        </p:sp>
        <p:sp>
          <p:nvSpPr>
            <p:cNvPr id="62" name="Prostokąt 61">
              <a:extLst>
                <a:ext uri="{FF2B5EF4-FFF2-40B4-BE49-F238E27FC236}">
                  <a16:creationId xmlns:a16="http://schemas.microsoft.com/office/drawing/2014/main" id="{73B2A8BB-AB66-231E-B609-B49A6E2BFDAD}"/>
                </a:ext>
              </a:extLst>
            </p:cNvPr>
            <p:cNvSpPr/>
            <p:nvPr/>
          </p:nvSpPr>
          <p:spPr>
            <a:xfrm>
              <a:off x="6281137" y="3476957"/>
              <a:ext cx="727724" cy="237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Logging</a:t>
              </a:r>
            </a:p>
          </p:txBody>
        </p:sp>
        <p:sp>
          <p:nvSpPr>
            <p:cNvPr id="63" name="Prostokąt 62">
              <a:extLst>
                <a:ext uri="{FF2B5EF4-FFF2-40B4-BE49-F238E27FC236}">
                  <a16:creationId xmlns:a16="http://schemas.microsoft.com/office/drawing/2014/main" id="{0FBC8A43-2E04-A8E2-D56B-873511F3D4CC}"/>
                </a:ext>
              </a:extLst>
            </p:cNvPr>
            <p:cNvSpPr/>
            <p:nvPr/>
          </p:nvSpPr>
          <p:spPr>
            <a:xfrm>
              <a:off x="7112006" y="3465065"/>
              <a:ext cx="727724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Monit</a:t>
              </a:r>
              <a:r>
                <a:rPr lang="pl-PL" sz="800" u="sng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oring</a:t>
              </a:r>
              <a:endParaRPr lang="pl-PL" sz="8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</p:grpSp>
      <p:cxnSp>
        <p:nvCxnSpPr>
          <p:cNvPr id="70" name="Łącznik prosty ze strzałką 69">
            <a:extLst>
              <a:ext uri="{FF2B5EF4-FFF2-40B4-BE49-F238E27FC236}">
                <a16:creationId xmlns:a16="http://schemas.microsoft.com/office/drawing/2014/main" id="{19851143-1DEE-53A1-5E9F-23F90FFEAABC}"/>
              </a:ext>
            </a:extLst>
          </p:cNvPr>
          <p:cNvCxnSpPr>
            <a:cxnSpLocks/>
            <a:stCxn id="47" idx="4"/>
          </p:cNvCxnSpPr>
          <p:nvPr/>
        </p:nvCxnSpPr>
        <p:spPr>
          <a:xfrm>
            <a:off x="4940842" y="3236434"/>
            <a:ext cx="219127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upa 31">
            <a:extLst>
              <a:ext uri="{FF2B5EF4-FFF2-40B4-BE49-F238E27FC236}">
                <a16:creationId xmlns:a16="http://schemas.microsoft.com/office/drawing/2014/main" id="{D4B2FA17-A3FB-9065-DC22-BEC43C044A5D}"/>
              </a:ext>
            </a:extLst>
          </p:cNvPr>
          <p:cNvGrpSpPr/>
          <p:nvPr/>
        </p:nvGrpSpPr>
        <p:grpSpPr>
          <a:xfrm>
            <a:off x="4044803" y="4030604"/>
            <a:ext cx="3876240" cy="191529"/>
            <a:chOff x="4044803" y="4030604"/>
            <a:chExt cx="3876240" cy="191529"/>
          </a:xfrm>
        </p:grpSpPr>
        <p:sp>
          <p:nvSpPr>
            <p:cNvPr id="69" name="Prostokąt 68">
              <a:extLst>
                <a:ext uri="{FF2B5EF4-FFF2-40B4-BE49-F238E27FC236}">
                  <a16:creationId xmlns:a16="http://schemas.microsoft.com/office/drawing/2014/main" id="{34567110-A2B9-6278-0D7C-22255AEB09D8}"/>
                </a:ext>
              </a:extLst>
            </p:cNvPr>
            <p:cNvSpPr/>
            <p:nvPr/>
          </p:nvSpPr>
          <p:spPr>
            <a:xfrm>
              <a:off x="5378511" y="4030604"/>
              <a:ext cx="2542532" cy="1915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Model API</a:t>
              </a:r>
            </a:p>
          </p:txBody>
        </p:sp>
        <p:cxnSp>
          <p:nvCxnSpPr>
            <p:cNvPr id="73" name="Łącznik prosty ze strzałką 72">
              <a:extLst>
                <a:ext uri="{FF2B5EF4-FFF2-40B4-BE49-F238E27FC236}">
                  <a16:creationId xmlns:a16="http://schemas.microsoft.com/office/drawing/2014/main" id="{E0E7E310-C8DD-E4D3-0A77-F2EAAAD283D1}"/>
                </a:ext>
              </a:extLst>
            </p:cNvPr>
            <p:cNvCxnSpPr>
              <a:cxnSpLocks/>
              <a:stCxn id="69" idx="1"/>
              <a:endCxn id="64" idx="3"/>
            </p:cNvCxnSpPr>
            <p:nvPr/>
          </p:nvCxnSpPr>
          <p:spPr>
            <a:xfrm flipH="1" flipV="1">
              <a:off x="4044803" y="4123337"/>
              <a:ext cx="1333708" cy="3032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Walec 78">
            <a:extLst>
              <a:ext uri="{FF2B5EF4-FFF2-40B4-BE49-F238E27FC236}">
                <a16:creationId xmlns:a16="http://schemas.microsoft.com/office/drawing/2014/main" id="{9C3F37CF-17E9-B39C-D838-6D831DA10C71}"/>
              </a:ext>
            </a:extLst>
          </p:cNvPr>
          <p:cNvSpPr/>
          <p:nvPr/>
        </p:nvSpPr>
        <p:spPr>
          <a:xfrm>
            <a:off x="227121" y="2062671"/>
            <a:ext cx="518161" cy="344890"/>
          </a:xfrm>
          <a:prstGeom prst="can">
            <a:avLst/>
          </a:prstGeom>
          <a:solidFill>
            <a:schemeClr val="bg1">
              <a:lumMod val="95000"/>
              <a:alpha val="88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>
                <a:solidFill>
                  <a:schemeClr val="tx1"/>
                </a:solidFill>
                <a:latin typeface="Franklin Gothic Book" panose="020B0503020102020204" pitchFamily="34" charset="0"/>
              </a:rPr>
              <a:t>Feature store</a:t>
            </a:r>
          </a:p>
        </p:txBody>
      </p:sp>
      <p:sp>
        <p:nvSpPr>
          <p:cNvPr id="85" name="Walec 84">
            <a:extLst>
              <a:ext uri="{FF2B5EF4-FFF2-40B4-BE49-F238E27FC236}">
                <a16:creationId xmlns:a16="http://schemas.microsoft.com/office/drawing/2014/main" id="{E42C1C05-29D8-71FA-6320-3F06273C9C30}"/>
              </a:ext>
            </a:extLst>
          </p:cNvPr>
          <p:cNvSpPr/>
          <p:nvPr/>
        </p:nvSpPr>
        <p:spPr>
          <a:xfrm>
            <a:off x="6346503" y="4549766"/>
            <a:ext cx="599826" cy="344890"/>
          </a:xfrm>
          <a:prstGeom prst="can">
            <a:avLst/>
          </a:prstGeom>
          <a:solidFill>
            <a:schemeClr val="bg1">
              <a:lumMod val="95000"/>
              <a:alpha val="88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>
                <a:solidFill>
                  <a:schemeClr val="tx1"/>
                </a:solidFill>
                <a:latin typeface="Franklin Gothic Book" panose="020B0503020102020204" pitchFamily="34" charset="0"/>
              </a:rPr>
              <a:t>Live data</a:t>
            </a:r>
          </a:p>
        </p:txBody>
      </p:sp>
      <p:cxnSp>
        <p:nvCxnSpPr>
          <p:cNvPr id="87" name="Łącznik łamany 86">
            <a:extLst>
              <a:ext uri="{FF2B5EF4-FFF2-40B4-BE49-F238E27FC236}">
                <a16:creationId xmlns:a16="http://schemas.microsoft.com/office/drawing/2014/main" id="{99BFC7D8-36DF-D767-F395-6C9DD7E63E48}"/>
              </a:ext>
            </a:extLst>
          </p:cNvPr>
          <p:cNvCxnSpPr>
            <a:stCxn id="85" idx="2"/>
            <a:endCxn id="79" idx="3"/>
          </p:cNvCxnSpPr>
          <p:nvPr/>
        </p:nvCxnSpPr>
        <p:spPr>
          <a:xfrm rot="10800000">
            <a:off x="486203" y="2407561"/>
            <a:ext cx="5860301" cy="2314650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Łącznik prosty ze strzałką 87">
            <a:extLst>
              <a:ext uri="{FF2B5EF4-FFF2-40B4-BE49-F238E27FC236}">
                <a16:creationId xmlns:a16="http://schemas.microsoft.com/office/drawing/2014/main" id="{332F8E79-BA5A-2DDA-189D-AADC2B09FD46}"/>
              </a:ext>
            </a:extLst>
          </p:cNvPr>
          <p:cNvCxnSpPr>
            <a:cxnSpLocks/>
            <a:stCxn id="85" idx="1"/>
            <a:endCxn id="69" idx="2"/>
          </p:cNvCxnSpPr>
          <p:nvPr/>
        </p:nvCxnSpPr>
        <p:spPr>
          <a:xfrm flipV="1">
            <a:off x="6646416" y="4222133"/>
            <a:ext cx="3361" cy="327633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Łącznik łamany 90">
            <a:extLst>
              <a:ext uri="{FF2B5EF4-FFF2-40B4-BE49-F238E27FC236}">
                <a16:creationId xmlns:a16="http://schemas.microsoft.com/office/drawing/2014/main" id="{45A5939B-C18E-792B-0C63-5A1E45C5F0A2}"/>
              </a:ext>
            </a:extLst>
          </p:cNvPr>
          <p:cNvCxnSpPr>
            <a:cxnSpLocks/>
            <a:stCxn id="40" idx="1"/>
            <a:endCxn id="51" idx="0"/>
          </p:cNvCxnSpPr>
          <p:nvPr/>
        </p:nvCxnSpPr>
        <p:spPr>
          <a:xfrm rot="10800000" flipV="1">
            <a:off x="2418061" y="1577095"/>
            <a:ext cx="4589691" cy="1356664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Łącznik prosty 97">
            <a:extLst>
              <a:ext uri="{FF2B5EF4-FFF2-40B4-BE49-F238E27FC236}">
                <a16:creationId xmlns:a16="http://schemas.microsoft.com/office/drawing/2014/main" id="{4E3128DC-F828-4330-C129-12F6E6F64EC5}"/>
              </a:ext>
            </a:extLst>
          </p:cNvPr>
          <p:cNvCxnSpPr/>
          <p:nvPr/>
        </p:nvCxnSpPr>
        <p:spPr>
          <a:xfrm flipV="1">
            <a:off x="435261" y="2247270"/>
            <a:ext cx="8095968" cy="1751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a 32">
            <a:extLst>
              <a:ext uri="{FF2B5EF4-FFF2-40B4-BE49-F238E27FC236}">
                <a16:creationId xmlns:a16="http://schemas.microsoft.com/office/drawing/2014/main" id="{18F40B6D-5F29-0A32-5684-239CF0B1389F}"/>
              </a:ext>
            </a:extLst>
          </p:cNvPr>
          <p:cNvGrpSpPr/>
          <p:nvPr/>
        </p:nvGrpSpPr>
        <p:grpSpPr>
          <a:xfrm>
            <a:off x="1304271" y="3243815"/>
            <a:ext cx="2740532" cy="975286"/>
            <a:chOff x="1304271" y="3243815"/>
            <a:chExt cx="2740532" cy="975286"/>
          </a:xfrm>
        </p:grpSpPr>
        <p:sp>
          <p:nvSpPr>
            <p:cNvPr id="64" name="Prostokąt 63">
              <a:extLst>
                <a:ext uri="{FF2B5EF4-FFF2-40B4-BE49-F238E27FC236}">
                  <a16:creationId xmlns:a16="http://schemas.microsoft.com/office/drawing/2014/main" id="{66AE04A8-4B35-C199-4591-F1A7248E5C6F}"/>
                </a:ext>
              </a:extLst>
            </p:cNvPr>
            <p:cNvSpPr/>
            <p:nvPr/>
          </p:nvSpPr>
          <p:spPr>
            <a:xfrm>
              <a:off x="3004114" y="4027572"/>
              <a:ext cx="1040689" cy="191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Model monitoring</a:t>
              </a:r>
            </a:p>
          </p:txBody>
        </p:sp>
        <p:sp>
          <p:nvSpPr>
            <p:cNvPr id="65" name="Prostokąt 64">
              <a:extLst>
                <a:ext uri="{FF2B5EF4-FFF2-40B4-BE49-F238E27FC236}">
                  <a16:creationId xmlns:a16="http://schemas.microsoft.com/office/drawing/2014/main" id="{04C2EDB9-222C-5C64-B2B6-C542A3F3A8F7}"/>
                </a:ext>
              </a:extLst>
            </p:cNvPr>
            <p:cNvSpPr/>
            <p:nvPr/>
          </p:nvSpPr>
          <p:spPr>
            <a:xfrm>
              <a:off x="1817223" y="4027572"/>
              <a:ext cx="961547" cy="191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Trigger</a:t>
              </a:r>
            </a:p>
          </p:txBody>
        </p:sp>
        <p:cxnSp>
          <p:nvCxnSpPr>
            <p:cNvPr id="66" name="Łącznik prosty ze strzałką 65">
              <a:extLst>
                <a:ext uri="{FF2B5EF4-FFF2-40B4-BE49-F238E27FC236}">
                  <a16:creationId xmlns:a16="http://schemas.microsoft.com/office/drawing/2014/main" id="{D2F1E704-D97C-33FE-B346-965B4BF7DDF6}"/>
                </a:ext>
              </a:extLst>
            </p:cNvPr>
            <p:cNvCxnSpPr>
              <a:cxnSpLocks/>
              <a:stCxn id="64" idx="1"/>
              <a:endCxn id="65" idx="3"/>
            </p:cNvCxnSpPr>
            <p:nvPr/>
          </p:nvCxnSpPr>
          <p:spPr>
            <a:xfrm flipH="1">
              <a:off x="2778770" y="4123337"/>
              <a:ext cx="225344" cy="0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Łącznik łamany 2">
              <a:extLst>
                <a:ext uri="{FF2B5EF4-FFF2-40B4-BE49-F238E27FC236}">
                  <a16:creationId xmlns:a16="http://schemas.microsoft.com/office/drawing/2014/main" id="{C82A873F-5600-7775-D309-6170DF712D50}"/>
                </a:ext>
              </a:extLst>
            </p:cNvPr>
            <p:cNvCxnSpPr>
              <a:cxnSpLocks/>
              <a:stCxn id="65" idx="1"/>
              <a:endCxn id="51" idx="1"/>
            </p:cNvCxnSpPr>
            <p:nvPr/>
          </p:nvCxnSpPr>
          <p:spPr>
            <a:xfrm rot="10800000">
              <a:off x="1304271" y="3243815"/>
              <a:ext cx="512953" cy="879523"/>
            </a:xfrm>
            <a:prstGeom prst="bentConnector3">
              <a:avLst>
                <a:gd name="adj1" fmla="val 144565"/>
              </a:avLst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Łącznik łamany 5">
            <a:extLst>
              <a:ext uri="{FF2B5EF4-FFF2-40B4-BE49-F238E27FC236}">
                <a16:creationId xmlns:a16="http://schemas.microsoft.com/office/drawing/2014/main" id="{A275D233-4BB0-E85C-9AB0-BC7DA314F844}"/>
              </a:ext>
            </a:extLst>
          </p:cNvPr>
          <p:cNvCxnSpPr>
            <a:cxnSpLocks/>
            <a:stCxn id="79" idx="4"/>
            <a:endCxn id="51" idx="1"/>
          </p:cNvCxnSpPr>
          <p:nvPr/>
        </p:nvCxnSpPr>
        <p:spPr>
          <a:xfrm>
            <a:off x="745282" y="2235116"/>
            <a:ext cx="558988" cy="1008698"/>
          </a:xfrm>
          <a:prstGeom prst="bentConnector3">
            <a:avLst>
              <a:gd name="adj1" fmla="val 29247"/>
            </a:avLst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Łącznik łamany 4">
            <a:extLst>
              <a:ext uri="{FF2B5EF4-FFF2-40B4-BE49-F238E27FC236}">
                <a16:creationId xmlns:a16="http://schemas.microsoft.com/office/drawing/2014/main" id="{B76362EB-7CB5-2B6A-6851-0DEE36B2F04B}"/>
              </a:ext>
            </a:extLst>
          </p:cNvPr>
          <p:cNvCxnSpPr>
            <a:cxnSpLocks/>
            <a:stCxn id="79" idx="1"/>
          </p:cNvCxnSpPr>
          <p:nvPr/>
        </p:nvCxnSpPr>
        <p:spPr>
          <a:xfrm rot="5400000" flipH="1" flipV="1">
            <a:off x="193427" y="1217174"/>
            <a:ext cx="1138272" cy="552723"/>
          </a:xfrm>
          <a:prstGeom prst="bentConnector3">
            <a:avLst>
              <a:gd name="adj1" fmla="val 99758"/>
            </a:avLst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>
            <a:extLst>
              <a:ext uri="{FF2B5EF4-FFF2-40B4-BE49-F238E27FC236}">
                <a16:creationId xmlns:a16="http://schemas.microsoft.com/office/drawing/2014/main" id="{75F64953-2089-35A0-8AA7-785777CF3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353" y="3074310"/>
            <a:ext cx="948639" cy="344699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457106B0-B280-ADC5-1EBD-FB2B2FF2DA5A}"/>
              </a:ext>
            </a:extLst>
          </p:cNvPr>
          <p:cNvSpPr/>
          <p:nvPr/>
        </p:nvSpPr>
        <p:spPr>
          <a:xfrm>
            <a:off x="2552445" y="3101644"/>
            <a:ext cx="452250" cy="3148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l-PL" sz="600">
                <a:solidFill>
                  <a:schemeClr val="bg1"/>
                </a:solidFill>
                <a:latin typeface="Franklin Gothic Book" panose="020B0503020102020204" pitchFamily="34" charset="0"/>
              </a:rPr>
              <a:t>Training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4087C2-6005-9E11-BBFE-B19B594A63C8}"/>
              </a:ext>
            </a:extLst>
          </p:cNvPr>
          <p:cNvSpPr/>
          <p:nvPr/>
        </p:nvSpPr>
        <p:spPr>
          <a:xfrm>
            <a:off x="3060006" y="3097682"/>
            <a:ext cx="423958" cy="3148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l-PL" sz="600">
                <a:solidFill>
                  <a:schemeClr val="bg1"/>
                </a:solidFill>
                <a:latin typeface="Franklin Gothic Book" panose="020B0503020102020204" pitchFamily="34" charset="0"/>
              </a:rPr>
              <a:t>Validation</a:t>
            </a: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81EC885F-38F8-7355-9C99-457F4D082FF5}"/>
              </a:ext>
            </a:extLst>
          </p:cNvPr>
          <p:cNvSpPr/>
          <p:nvPr/>
        </p:nvSpPr>
        <p:spPr>
          <a:xfrm>
            <a:off x="2493992" y="2979429"/>
            <a:ext cx="557117" cy="557117"/>
          </a:xfrm>
          <a:prstGeom prst="ellipse">
            <a:avLst/>
          </a:prstGeom>
          <a:solidFill>
            <a:srgbClr val="C00000">
              <a:alpha val="366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159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CARET - Crunchbase Company Profile &amp; Funding">
            <a:extLst>
              <a:ext uri="{FF2B5EF4-FFF2-40B4-BE49-F238E27FC236}">
                <a16:creationId xmlns:a16="http://schemas.microsoft.com/office/drawing/2014/main" id="{428D66D5-E0E6-5C9B-8EDF-96BF393BE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90236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725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6A5C5222-F3F1-BC9C-074F-E8E8B73AA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5750"/>
            <a:ext cx="7772400" cy="4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5121700-A806-4810-29A1-F68F7832D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" y="0"/>
            <a:ext cx="2336132" cy="2852928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77FDB09F-565A-EFCB-AA37-B84F5D372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526" y="0"/>
            <a:ext cx="2722707" cy="51435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0B22AE7E-78B4-B8C4-EBD3-C367636F0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459" y="0"/>
            <a:ext cx="2372235" cy="129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472288E2-3244-AFC5-5352-C9637BE4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93" y="0"/>
            <a:ext cx="2601835" cy="3967566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D70C3F2C-22E1-C65B-EFD6-E4CA41A4F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228" y="0"/>
            <a:ext cx="2408225" cy="1501398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467536F5-7CEF-B2C4-FFDB-2F44F62AD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228" y="1983783"/>
            <a:ext cx="2408225" cy="291047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E3BDB220-B79E-4DB2-280E-A301E38B1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235" y="0"/>
            <a:ext cx="2226290" cy="19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2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EA3971D-5AC1-33D3-ADB2-AD52F1412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19" y="240633"/>
            <a:ext cx="1959468" cy="593778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3E71F9DC-99FE-C65C-5225-B544E8D79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19" y="1278689"/>
            <a:ext cx="1948476" cy="903037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2E80B154-57D2-7AF2-8DF8-7265663D9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881" y="240633"/>
            <a:ext cx="2178909" cy="277528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6AA3FDBF-24B7-11B6-7C59-71E63465F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204" y="240633"/>
            <a:ext cx="2138103" cy="3433011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A8D96E1-5480-C07E-4E9E-F57DFAC03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342" y="240632"/>
            <a:ext cx="2087891" cy="34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1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utoGluon: AutoML for Text, Image, and Tabular Data — AutoGluon  Documentation 0.6.0 documentation">
            <a:extLst>
              <a:ext uri="{FF2B5EF4-FFF2-40B4-BE49-F238E27FC236}">
                <a16:creationId xmlns:a16="http://schemas.microsoft.com/office/drawing/2014/main" id="{44D49B89-0102-1D82-6C8F-A73388CB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534"/>
            <a:ext cx="57912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68189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20000"/>
            <a:lumOff val="80000"/>
            <a:alpha val="49818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b="1" dirty="0" err="1" smtClean="0">
            <a:latin typeface="Helvetica Neue Condensed" panose="02000503000000020004" pitchFamily="2" charset="0"/>
            <a:ea typeface="Helvetica Neue Condensed" panose="02000503000000020004" pitchFamily="2" charset="0"/>
            <a:cs typeface="Helvetica Neue Condensed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1D32CEBE-463C-B745-853E-74B7DA8C9437}" vid="{47B320BF-CE22-D04F-ABA0-9D2F8211922B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5e5fe8-7bbe-4d7a-9019-0d59e96e7ac6" xsi:nil="true"/>
    <lcf76f155ced4ddcb4097134ff3c332f xmlns="6b750b55-dfa5-499b-b8da-89311785d0e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EE6013740E8B4FA4A0B74ACF21CA07" ma:contentTypeVersion="10" ma:contentTypeDescription="Create a new document." ma:contentTypeScope="" ma:versionID="f69e595a52d37f6c3589f10fd23d40f5">
  <xsd:schema xmlns:xsd="http://www.w3.org/2001/XMLSchema" xmlns:xs="http://www.w3.org/2001/XMLSchema" xmlns:p="http://schemas.microsoft.com/office/2006/metadata/properties" xmlns:ns2="6b750b55-dfa5-499b-b8da-89311785d0e6" xmlns:ns3="1c5e5fe8-7bbe-4d7a-9019-0d59e96e7ac6" targetNamespace="http://schemas.microsoft.com/office/2006/metadata/properties" ma:root="true" ma:fieldsID="7b6732c633cde34e520f837b84df9f87" ns2:_="" ns3:_="">
    <xsd:import namespace="6b750b55-dfa5-499b-b8da-89311785d0e6"/>
    <xsd:import namespace="1c5e5fe8-7bbe-4d7a-9019-0d59e96e7a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50b55-dfa5-499b-b8da-89311785d0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acc8a4f-7760-4777-b4cb-e58fd8606a5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5e5fe8-7bbe-4d7a-9019-0d59e96e7ac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7fd0d74-201d-478e-8ce8-1a7e2ff02000}" ma:internalName="TaxCatchAll" ma:showField="CatchAllData" ma:web="1c5e5fe8-7bbe-4d7a-9019-0d59e96e7a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6ED1DE-CCC1-4E50-AEB7-8700A06FA960}">
  <ds:schemaRefs>
    <ds:schemaRef ds:uri="http://schemas.microsoft.com/office/2006/metadata/properties"/>
    <ds:schemaRef ds:uri="http://schemas.microsoft.com/office/infopath/2007/PartnerControls"/>
    <ds:schemaRef ds:uri="1c5e5fe8-7bbe-4d7a-9019-0d59e96e7ac6"/>
    <ds:schemaRef ds:uri="6b750b55-dfa5-499b-b8da-89311785d0e6"/>
  </ds:schemaRefs>
</ds:datastoreItem>
</file>

<file path=customXml/itemProps2.xml><?xml version="1.0" encoding="utf-8"?>
<ds:datastoreItem xmlns:ds="http://schemas.openxmlformats.org/officeDocument/2006/customXml" ds:itemID="{76E744BB-C7FD-4414-893E-38999D7AA9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2ECF2A-2814-48CE-849A-57F1BC7BFB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750b55-dfa5-499b-b8da-89311785d0e6"/>
    <ds:schemaRef ds:uri="1c5e5fe8-7bbe-4d7a-9019-0d59e96e7a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3190</TotalTime>
  <Words>170</Words>
  <Application>Microsoft Macintosh PowerPoint</Application>
  <PresentationFormat>Pokaz na ekranie (16:9)</PresentationFormat>
  <Paragraphs>53</Paragraphs>
  <Slides>14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20" baseType="lpstr">
      <vt:lpstr>Arial</vt:lpstr>
      <vt:lpstr>Calibri</vt:lpstr>
      <vt:lpstr>Franklin Gothic Book</vt:lpstr>
      <vt:lpstr>Helvetica Neue Condensed</vt:lpstr>
      <vt:lpstr>Roboto Black</vt:lpstr>
      <vt:lpstr>Default Theme</vt:lpstr>
      <vt:lpstr>AutoML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Szablony PPT 2022</dc:title>
  <dc:creator>Wodecki Andrzej</dc:creator>
  <cp:lastModifiedBy>Wodecki Andrzej</cp:lastModifiedBy>
  <cp:revision>334</cp:revision>
  <dcterms:created xsi:type="dcterms:W3CDTF">2022-09-22T14:05:16Z</dcterms:created>
  <dcterms:modified xsi:type="dcterms:W3CDTF">2024-02-21T07:30:16Z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0x010100D3EE6013740E8B4FA4A0B74ACF21CA07</vt:lpwstr>
  </property>
</Properties>
</file>